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</p:sldIdLst>
  <p:sldSz cy="5143500" cx="9144000"/>
  <p:notesSz cx="6858000" cy="9144000"/>
  <p:embeddedFontLst>
    <p:embeddedFont>
      <p:font typeface="Playfair Display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PlayfairDisplay-regular.fntdata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font" Target="fonts/PlayfairDisplay-italic.fntdata"/><Relationship Id="rId12" Type="http://schemas.openxmlformats.org/officeDocument/2006/relationships/slide" Target="slides/slide8.xml"/><Relationship Id="rId34" Type="http://schemas.openxmlformats.org/officeDocument/2006/relationships/font" Target="fonts/PlayfairDisplay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schemas.openxmlformats.org/officeDocument/2006/relationships/font" Target="fonts/PlayfairDisplay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06f25f81b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06f25f81b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Playfair Display"/>
                <a:ea typeface="Playfair Display"/>
                <a:cs typeface="Playfair Display"/>
                <a:sym typeface="Playfair Display"/>
              </a:rPr>
              <a:t>This was our layout and we decided on using two basic elements: 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AutoNum type="arabicPeriod"/>
            </a:pPr>
            <a:r>
              <a:rPr lang="de" sz="1200">
                <a:latin typeface="Playfair Display"/>
                <a:ea typeface="Playfair Display"/>
                <a:cs typeface="Playfair Display"/>
                <a:sym typeface="Playfair Display"/>
              </a:rPr>
              <a:t>a list containing all the spells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-&gt; because the are 80 spells and we wanted to provide an easy accessible overview</a:t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fair Display"/>
              <a:buAutoNum type="arabicPeriod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 diagram which serves as the main visualization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-&gt;  After experimenting a bit we decided to use an arc diagram: -&gt;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06f25f81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06f25f81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Which looks like this -&gt;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41b1fcdf08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41b1fcdf08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as you can see, it provides the feeling of a timeline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but the cool thing is that you kind of have a “connected” timeline with links between all the same items which appear at different times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1b1fcdf08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1b1fcdf08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so it’s easier to see the development of the Use of a Spell over time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1b1fcdf08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41b1fcdf08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each item is a node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and the number of occurrences is encoded by the size of the node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606f25f81b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606f25f81b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so this is what we did in the end and I’ll just walk you through the elements really quick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606f25f81b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606f25f81b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List on the left is scrollable and contains all the spells from all the books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they are alphabetically sorted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and the headline shows which filters were selected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606f25f81b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606f25f81b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Timeline as well contains all the spells but here they may appear multiple times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as they have one node for each book they appear in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as said before, the size of each node indicates the number of uses in the respective book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and the color encodes the type of the spell: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606f25f81b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606f25f81b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There are four Types: Charm, Spell, Curse and Unforgivable Curse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They can be selected in the legend on the top right to set a filter and to only show spells of that type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606f25f81b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606f25f81b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lastly there are the booklabels, 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here we see all 7 books, so you can filter for spells of a specific book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they support the idea of the timeline above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but are not aligned with it, as that would be way to crowded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there are much too few spells in the first books and too many in the last ones - the names would overlap and make reading and interactions impossible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606f25f81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606f25f81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latin typeface="Playfair Display"/>
                <a:ea typeface="Playfair Display"/>
                <a:cs typeface="Playfair Display"/>
                <a:sym typeface="Playfair Display"/>
              </a:rPr>
              <a:t>First Idea was to use data we actually liked, so it was kind of obvious to go with Harry Potter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latin typeface="Playfair Display"/>
                <a:ea typeface="Playfair Display"/>
                <a:cs typeface="Playfair Display"/>
                <a:sym typeface="Playfair Display"/>
              </a:rPr>
              <a:t>We thought it would be very interesting to learn more about the spells used in the books, for example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3dfed022e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3dfed022e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Now the whole Visualization and the possible interactions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What we have are basic and nested interactions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The basic interactions all work the same within the different components (Timeline, List, Legend, Books) </a:t>
            </a:r>
            <a:r>
              <a:rPr b="1" lang="de" sz="1400">
                <a:solidFill>
                  <a:schemeClr val="dk1"/>
                </a:solidFill>
              </a:rPr>
              <a:t> &gt;</a:t>
            </a:r>
            <a:endParaRPr b="1"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You can hover above an element and get further information through a tooltip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You can click on an element to select and highlight it 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And to deselect an element you click on the same one again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Important to note:</a:t>
            </a:r>
            <a:endParaRPr sz="1400">
              <a:solidFill>
                <a:schemeClr val="dk1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Clicking on one element of a specific component affects the elements of the other components, they either adapt to show corresponding information or they get filtered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This leads to the nested interactions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After clicking on an element of a component that filters, another element of a different component that also filters can be selected</a:t>
            </a:r>
            <a:endParaRPr sz="1400">
              <a:solidFill>
                <a:schemeClr val="dk1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That way multiple filters can be applied over another to basically narrow down the search for a specific spell, spell type or book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Now I’m going to show you this in the visualization so you get a better idea of what I mean 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41b1fcd156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41b1fcd15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Now the whole Visualization and the possible interactions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The basic interactions all work the same within the different components (Timeline, List, Legend, Books) </a:t>
            </a:r>
            <a:endParaRPr b="1"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You can hover above an element and get further information through a tooltip </a:t>
            </a:r>
            <a:r>
              <a:rPr b="1" lang="de" sz="1400">
                <a:solidFill>
                  <a:schemeClr val="dk1"/>
                </a:solidFill>
              </a:rPr>
              <a:t>&gt;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You can click on an element to select and highlight it 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And to deselect an element you click on the same one again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Important to note:</a:t>
            </a:r>
            <a:endParaRPr sz="1400">
              <a:solidFill>
                <a:schemeClr val="dk1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Clicking on one element of a specific component affects the elements of the other components, they either adapt to show corresponding information or they get filtered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This leads to the nested interactions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After clicking on an element of a component that filters, another element of a different component that also filters can be selected</a:t>
            </a:r>
            <a:endParaRPr sz="1400">
              <a:solidFill>
                <a:schemeClr val="dk1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That way multiple filters can be applied over another to basically narrow down the search for a specific spell, spell type or book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Now I’m going to show you this in the visualization so you get a better idea of what I mean 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41b1fcd15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41b1fcd15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Now the whole Visualization and the possible interactions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The basic interactions all work the same within the different components (Timeline, List, Legend, Books)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You can hover above an element and get further information through a tooltip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You can click on an element to select and highlight it </a:t>
            </a:r>
            <a:r>
              <a:rPr b="1" lang="de" sz="1400">
                <a:solidFill>
                  <a:schemeClr val="dk1"/>
                </a:solidFill>
              </a:rPr>
              <a:t>&gt;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And to deselect an element you click on the same one again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Important to note:</a:t>
            </a:r>
            <a:endParaRPr sz="1400">
              <a:solidFill>
                <a:schemeClr val="dk1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Clicking on one element of a specific component affects the elements of the other components, they either adapt to show corresponding information or they get filtered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This leads to the nested interactions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After clicking on an element of a component that filters, another element of a different component that also filters can be selected</a:t>
            </a:r>
            <a:endParaRPr sz="1400">
              <a:solidFill>
                <a:schemeClr val="dk1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That way multiple filters can be applied over another to basically narrow down the search for a specific spell, spell type or book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Now I’m going to show you this in the visualization so you get a better idea of what I mean 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41b1fcd156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41b1fcd15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Now the whole Visualization and the possible interactions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The basic interactions all work the same within the different components (Timeline, List, Legend, Books)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You can hover above an element and get further information through a tooltip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You can click on an element to select and highlight it 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And to deselect an element you click on the same one again </a:t>
            </a:r>
            <a:r>
              <a:rPr b="1" lang="de" sz="1400">
                <a:solidFill>
                  <a:schemeClr val="dk1"/>
                </a:solidFill>
              </a:rPr>
              <a:t>&gt;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Important to note:</a:t>
            </a:r>
            <a:endParaRPr sz="1400">
              <a:solidFill>
                <a:schemeClr val="dk1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Clicking on one element of a specific component affects the elements of the other components, they either adapt to show corresponding information or they get filtered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This leads to the nested interactions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After clicking on an element of a component that filters, another element of a different component that also filters can be selected</a:t>
            </a:r>
            <a:endParaRPr sz="1400">
              <a:solidFill>
                <a:schemeClr val="dk1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That way multiple filters can be applied over another to basically narrow down the search for a specific spell, spell type or book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Now I’m going to show you this in the visualization so you get a better idea of what I mean 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41b1fcd156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41b1fcd156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Now the whole Visualization and the possible interactions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The basic interactions all work the same within the different components (Timeline, List, Legend, Books)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You can hover above an element and get further information through a tooltip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You can click on an element to select and highlight it 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And to deselect an element you click on the same one again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Important to note:</a:t>
            </a:r>
            <a:endParaRPr sz="1400">
              <a:solidFill>
                <a:schemeClr val="dk1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Clicking on one element of a specific component affects the elements of the other components, they either adapt to show corresponding information or they get filtered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This leads to the nested interactions </a:t>
            </a:r>
            <a:r>
              <a:rPr b="1" lang="de" sz="1400">
                <a:solidFill>
                  <a:schemeClr val="dk1"/>
                </a:solidFill>
              </a:rPr>
              <a:t>&gt;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After clicking on an element of a component that filters, another element of a different component that also filters can be selected</a:t>
            </a:r>
            <a:endParaRPr sz="1400">
              <a:solidFill>
                <a:schemeClr val="dk1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That way multiple filters can be applied over another to basically narrow down the search for a specific spell, spell type or book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Now I’m going to show you this in the visualization so you get a better idea of what I mean 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41b1fcd15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41b1fcd15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Now the whole Visualization and the possible interactions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The basic interactions all work the same within the different components (Timeline, List, Legend, Books)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You can hover above an element and get further information through a tooltip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You can click on an element to select and highlight it 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And to deselect an element you click on the same one again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Important to note:</a:t>
            </a:r>
            <a:endParaRPr sz="1400">
              <a:solidFill>
                <a:schemeClr val="dk1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Clicking on one element of a specific component affects the elements of the other components, they either adapt to show corresponding information or they get filtered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This leads to the nested interactions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After clicking on an element of a component that filters, another element of a different component that also filters can be selected</a:t>
            </a:r>
            <a:endParaRPr sz="1400">
              <a:solidFill>
                <a:schemeClr val="dk1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That way multiple filters can be applied over another to basically narrow down the search for a specific spell, spell type or book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de" sz="1400">
                <a:solidFill>
                  <a:schemeClr val="dk1"/>
                </a:solidFill>
              </a:rPr>
              <a:t>Now I’m going to show you this in the visualization so you get a better idea of what I mean 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41b63176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41b63176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Now for the conclusion of our initial question we were trying to answer: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Is the number of used spells, and especially curses or unforgivable curses, increasing within the progress of the story?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is there a greater variety of spells when the world becomes more dangerous? </a:t>
            </a:r>
            <a:r>
              <a:rPr b="1"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&gt;</a:t>
            </a:r>
            <a:endParaRPr b="1"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→ Yes there is! 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41b63176e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41b63176e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Now for the conclusion of our initial question we were trying to answer: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Is the number of used spells, and especially curses or unforgivable curses, increasing within the progress of the story?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is there a greater variety of spells when the world becomes more dangerous? </a:t>
            </a:r>
            <a:r>
              <a:rPr b="1"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&gt;</a:t>
            </a:r>
            <a:endParaRPr b="1"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→ Yes there is! 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606f25f81b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606f25f81b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1b1fcdf08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1b1fcdf08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latin typeface="Playfair Display"/>
                <a:ea typeface="Playfair Display"/>
                <a:cs typeface="Playfair Display"/>
                <a:sym typeface="Playfair Display"/>
              </a:rPr>
              <a:t>when do they first occur?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latin typeface="Playfair Display"/>
                <a:ea typeface="Playfair Display"/>
                <a:cs typeface="Playfair Display"/>
                <a:sym typeface="Playfair Display"/>
              </a:rPr>
              <a:t>how often are they used in each book and over all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latin typeface="Playfair Display"/>
                <a:ea typeface="Playfair Display"/>
                <a:cs typeface="Playfair Display"/>
                <a:sym typeface="Playfair Display"/>
              </a:rPr>
              <a:t>-&gt;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1b1fcdf08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1b1fcdf08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latin typeface="Playfair Display"/>
                <a:ea typeface="Playfair Display"/>
                <a:cs typeface="Playfair Display"/>
                <a:sym typeface="Playfair Display"/>
              </a:rPr>
              <a:t>is there some kind of development in the used spells?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latin typeface="Playfair Display"/>
                <a:ea typeface="Playfair Display"/>
                <a:cs typeface="Playfair Display"/>
                <a:sym typeface="Playfair Display"/>
              </a:rPr>
              <a:t>which lead to the Question: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606f25f81b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606f25f81b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Is the number of used spells, and especially curses or unforgivable curses, increasing </a:t>
            </a: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within the progress of the story?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for example: are there more curses used, when Lord Voldemort returns?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fair Display"/>
              <a:buChar char="-"/>
            </a:pPr>
            <a:r>
              <a:rPr lang="de" sz="1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and is there a greater variety of spells when the world becomes more dangerous?</a:t>
            </a:r>
            <a:endParaRPr sz="12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606f25f81b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606f25f81b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latin typeface="Playfair Display"/>
                <a:ea typeface="Playfair Display"/>
                <a:cs typeface="Playfair Display"/>
                <a:sym typeface="Playfair Display"/>
              </a:rPr>
              <a:t>We did not find a dataset with everything we needed, so we decided to create one ourselves: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1b1fcdf08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1b1fcdf08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latin typeface="Playfair Display"/>
                <a:ea typeface="Playfair Display"/>
                <a:cs typeface="Playfair Display"/>
                <a:sym typeface="Playfair Display"/>
              </a:rPr>
              <a:t>first we collected a list of all spells and sorted it by hand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latin typeface="Playfair Display"/>
                <a:ea typeface="Playfair Display"/>
                <a:cs typeface="Playfair Display"/>
                <a:sym typeface="Playfair Display"/>
              </a:rPr>
              <a:t>then we gathered all the Harry Potter Books as txt files and searched them for the spells using python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latin typeface="Playfair Display"/>
                <a:ea typeface="Playfair Display"/>
                <a:cs typeface="Playfair Display"/>
                <a:sym typeface="Playfair Display"/>
              </a:rPr>
              <a:t>the dataset then looked like this: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606f25f81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606f25f81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latin typeface="Playfair Display"/>
                <a:ea typeface="Playfair Display"/>
                <a:cs typeface="Playfair Display"/>
                <a:sym typeface="Playfair Display"/>
              </a:rPr>
              <a:t>The Key is the Spell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latin typeface="Playfair Display"/>
                <a:ea typeface="Playfair Display"/>
                <a:cs typeface="Playfair Display"/>
                <a:sym typeface="Playfair Display"/>
              </a:rPr>
              <a:t>and the Values are:   -&gt;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1b1fcdf08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1b1fcdf0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latin typeface="Playfair Display"/>
                <a:ea typeface="Playfair Display"/>
                <a:cs typeface="Playfair Display"/>
                <a:sym typeface="Playfair Display"/>
              </a:rPr>
              <a:t>Number of occurrences per book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latin typeface="Playfair Display"/>
                <a:ea typeface="Playfair Display"/>
                <a:cs typeface="Playfair Display"/>
                <a:sym typeface="Playfair Display"/>
              </a:rPr>
              <a:t>Effect 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latin typeface="Playfair Display"/>
                <a:ea typeface="Playfair Display"/>
                <a:cs typeface="Playfair Display"/>
                <a:sym typeface="Playfair Display"/>
              </a:rPr>
              <a:t>Type (Charm, Spell, Curse, Unforgivable Curse)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latin typeface="Playfair Display"/>
                <a:ea typeface="Playfair Display"/>
                <a:cs typeface="Playfair Display"/>
                <a:sym typeface="Playfair Display"/>
              </a:rPr>
              <a:t>Category 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latin typeface="Playfair Display"/>
                <a:ea typeface="Playfair Display"/>
                <a:cs typeface="Playfair Display"/>
                <a:sym typeface="Playfair Display"/>
              </a:rPr>
              <a:t>Danger (Harmless, Harmful, Severe, Lethal)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latin typeface="Playfair Display"/>
                <a:ea typeface="Playfair Display"/>
                <a:cs typeface="Playfair Display"/>
                <a:sym typeface="Playfair Display"/>
              </a:rPr>
              <a:t>and a Link for further Information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layfair Display"/>
              <a:buChar char="-"/>
            </a:pPr>
            <a:r>
              <a:rPr lang="de" sz="1200">
                <a:latin typeface="Playfair Display"/>
                <a:ea typeface="Playfair Display"/>
                <a:cs typeface="Playfair Display"/>
                <a:sym typeface="Playfair Display"/>
              </a:rPr>
              <a:t>from this we build an html-page with all the spells and then started creating the visualization with javascript and d3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Relationship Id="rId4" Type="http://schemas.openxmlformats.org/officeDocument/2006/relationships/image" Target="../media/image8.png"/><Relationship Id="rId5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Relationship Id="rId4" Type="http://schemas.openxmlformats.org/officeDocument/2006/relationships/image" Target="../media/image8.png"/><Relationship Id="rId5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jpg"/><Relationship Id="rId4" Type="http://schemas.openxmlformats.org/officeDocument/2006/relationships/image" Target="../media/image8.png"/><Relationship Id="rId5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jpg"/><Relationship Id="rId4" Type="http://schemas.openxmlformats.org/officeDocument/2006/relationships/image" Target="../media/image8.png"/><Relationship Id="rId5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jpg"/><Relationship Id="rId4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jp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jp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jp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jp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jpg"/><Relationship Id="rId4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jpg"/><Relationship Id="rId4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jpg"/><Relationship Id="rId4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jpg"/><Relationship Id="rId4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jpg"/><Relationship Id="rId4" Type="http://schemas.openxmlformats.org/officeDocument/2006/relationships/image" Target="../media/image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jpg"/><Relationship Id="rId4" Type="http://schemas.openxmlformats.org/officeDocument/2006/relationships/image" Target="../media/image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jpg"/><Relationship Id="rId4" Type="http://schemas.openxmlformats.org/officeDocument/2006/relationships/image" Target="../media/image3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9.jpg"/><Relationship Id="rId4" Type="http://schemas.openxmlformats.org/officeDocument/2006/relationships/hyperlink" Target="https://webuser.uni-weimar.de/~hete0356/Visu_Project/spellvisu.htm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Relationship Id="rId4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 amt="49000"/>
          </a:blip>
          <a:srcRect b="2408" l="0" r="0" t="2398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366800" y="298600"/>
            <a:ext cx="6410400" cy="22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35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 Visualization</a:t>
            </a:r>
            <a:endParaRPr sz="35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5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of the</a:t>
            </a:r>
            <a:endParaRPr sz="15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3500">
                <a:latin typeface="Playfair Display"/>
                <a:ea typeface="Playfair Display"/>
                <a:cs typeface="Playfair Display"/>
                <a:sym typeface="Playfair Display"/>
              </a:rPr>
              <a:t>The Spells </a:t>
            </a:r>
            <a:endParaRPr b="1" sz="35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500">
                <a:latin typeface="Playfair Display"/>
                <a:ea typeface="Playfair Display"/>
                <a:cs typeface="Playfair Display"/>
                <a:sym typeface="Playfair Display"/>
              </a:rPr>
              <a:t>of</a:t>
            </a:r>
            <a:r>
              <a:rPr b="1" lang="de" sz="1500">
                <a:latin typeface="Playfair Display"/>
                <a:ea typeface="Playfair Display"/>
                <a:cs typeface="Playfair Display"/>
                <a:sym typeface="Playfair Display"/>
              </a:rPr>
              <a:t> the </a:t>
            </a:r>
            <a:endParaRPr b="1" sz="15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3500">
                <a:latin typeface="Playfair Display"/>
                <a:ea typeface="Playfair Display"/>
                <a:cs typeface="Playfair Display"/>
                <a:sym typeface="Playfair Display"/>
              </a:rPr>
              <a:t>Wizarding World</a:t>
            </a:r>
            <a:endParaRPr b="1" sz="35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6776550" y="4546750"/>
            <a:ext cx="23145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Artwork by Jim Kay - from the illustrated Harry Potter Novels, written by J.K.Rowling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2771700" y="2565550"/>
            <a:ext cx="36006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by Valerie Lemuth &amp; Johanna Sacher</a:t>
            </a:r>
            <a:endParaRPr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2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2"/>
          <p:cNvSpPr txBox="1"/>
          <p:nvPr/>
        </p:nvSpPr>
        <p:spPr>
          <a:xfrm>
            <a:off x="337650" y="260500"/>
            <a:ext cx="2436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Layout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154" name="Google Shape;154;p22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155" name="Google Shape;155;p22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156" name="Google Shape;156;p22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57" name="Google Shape;157;p22"/>
          <p:cNvGrpSpPr/>
          <p:nvPr/>
        </p:nvGrpSpPr>
        <p:grpSpPr>
          <a:xfrm>
            <a:off x="1195350" y="1323900"/>
            <a:ext cx="6753300" cy="3105300"/>
            <a:chOff x="1195350" y="1323500"/>
            <a:chExt cx="6753300" cy="3105300"/>
          </a:xfrm>
        </p:grpSpPr>
        <p:sp>
          <p:nvSpPr>
            <p:cNvPr id="158" name="Google Shape;158;p22"/>
            <p:cNvSpPr/>
            <p:nvPr/>
          </p:nvSpPr>
          <p:spPr>
            <a:xfrm>
              <a:off x="1195350" y="1323500"/>
              <a:ext cx="6753300" cy="31053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2"/>
            <p:cNvSpPr/>
            <p:nvPr/>
          </p:nvSpPr>
          <p:spPr>
            <a:xfrm>
              <a:off x="1373550" y="1694975"/>
              <a:ext cx="1400100" cy="26004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2"/>
            <p:cNvSpPr/>
            <p:nvPr/>
          </p:nvSpPr>
          <p:spPr>
            <a:xfrm>
              <a:off x="2976000" y="2123675"/>
              <a:ext cx="4743600" cy="21717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2"/>
            <p:cNvSpPr txBox="1"/>
            <p:nvPr/>
          </p:nvSpPr>
          <p:spPr>
            <a:xfrm>
              <a:off x="4076700" y="1542575"/>
              <a:ext cx="1447800" cy="35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600">
                  <a:latin typeface="Playfair Display"/>
                  <a:ea typeface="Playfair Display"/>
                  <a:cs typeface="Playfair Display"/>
                  <a:sym typeface="Playfair Display"/>
                </a:rPr>
                <a:t>Headline</a:t>
              </a:r>
              <a:endParaRPr sz="1600"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sp>
          <p:nvSpPr>
            <p:cNvPr id="162" name="Google Shape;162;p22"/>
            <p:cNvSpPr txBox="1"/>
            <p:nvPr/>
          </p:nvSpPr>
          <p:spPr>
            <a:xfrm>
              <a:off x="1697400" y="2531375"/>
              <a:ext cx="752400" cy="92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>
                  <a:latin typeface="Playfair Display"/>
                  <a:ea typeface="Playfair Display"/>
                  <a:cs typeface="Playfair Display"/>
                  <a:sym typeface="Playfair Display"/>
                </a:rPr>
                <a:t>List </a:t>
              </a:r>
              <a:endParaRPr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>
                  <a:latin typeface="Playfair Display"/>
                  <a:ea typeface="Playfair Display"/>
                  <a:cs typeface="Playfair Display"/>
                  <a:sym typeface="Playfair Display"/>
                </a:rPr>
                <a:t>of Spells</a:t>
              </a:r>
              <a:endParaRPr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sp>
          <p:nvSpPr>
            <p:cNvPr id="163" name="Google Shape;163;p22"/>
            <p:cNvSpPr txBox="1"/>
            <p:nvPr/>
          </p:nvSpPr>
          <p:spPr>
            <a:xfrm>
              <a:off x="4859700" y="2899925"/>
              <a:ext cx="9762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>
                  <a:latin typeface="Playfair Display"/>
                  <a:ea typeface="Playfair Display"/>
                  <a:cs typeface="Playfair Display"/>
                  <a:sym typeface="Playfair Display"/>
                </a:rPr>
                <a:t>Main Visu</a:t>
              </a:r>
              <a:endParaRPr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3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"/>
          <p:cNvSpPr txBox="1"/>
          <p:nvPr/>
        </p:nvSpPr>
        <p:spPr>
          <a:xfrm>
            <a:off x="337650" y="260500"/>
            <a:ext cx="40005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B7B7B7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Layout</a:t>
            </a: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b="1" lang="de" sz="2400">
                <a:solidFill>
                  <a:srgbClr val="B7B7B7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| </a:t>
            </a: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Arc Diagram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170" name="Google Shape;170;p23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171" name="Google Shape;171;p23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172" name="Google Shape;172;p23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173" name="Google Shape;173;p23"/>
          <p:cNvPicPr preferRelativeResize="0"/>
          <p:nvPr/>
        </p:nvPicPr>
        <p:blipFill rotWithShape="1">
          <a:blip r:embed="rId4">
            <a:alphaModFix amt="50000"/>
          </a:blip>
          <a:srcRect b="6046" l="17745" r="8898" t="12798"/>
          <a:stretch/>
        </p:blipFill>
        <p:spPr>
          <a:xfrm>
            <a:off x="7763180" y="3612500"/>
            <a:ext cx="1380821" cy="1530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3"/>
          <p:cNvPicPr preferRelativeResize="0"/>
          <p:nvPr/>
        </p:nvPicPr>
        <p:blipFill rotWithShape="1">
          <a:blip r:embed="rId5">
            <a:alphaModFix/>
          </a:blip>
          <a:srcRect b="23495" l="10524" r="8082" t="24626"/>
          <a:stretch/>
        </p:blipFill>
        <p:spPr>
          <a:xfrm>
            <a:off x="1663775" y="994000"/>
            <a:ext cx="5816450" cy="3707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4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4"/>
          <p:cNvSpPr txBox="1"/>
          <p:nvPr/>
        </p:nvSpPr>
        <p:spPr>
          <a:xfrm>
            <a:off x="337650" y="260500"/>
            <a:ext cx="40005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B7B7B7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Layout</a:t>
            </a: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b="1" lang="de" sz="2400">
                <a:solidFill>
                  <a:srgbClr val="B7B7B7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| </a:t>
            </a: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Arc Diagram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181" name="Google Shape;181;p24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182" name="Google Shape;182;p24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183" name="Google Shape;183;p24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184" name="Google Shape;184;p24"/>
          <p:cNvPicPr preferRelativeResize="0"/>
          <p:nvPr/>
        </p:nvPicPr>
        <p:blipFill rotWithShape="1">
          <a:blip r:embed="rId4">
            <a:alphaModFix amt="50000"/>
          </a:blip>
          <a:srcRect b="6046" l="17745" r="8898" t="12798"/>
          <a:stretch/>
        </p:blipFill>
        <p:spPr>
          <a:xfrm>
            <a:off x="7763180" y="3612500"/>
            <a:ext cx="1380821" cy="1530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4"/>
          <p:cNvPicPr preferRelativeResize="0"/>
          <p:nvPr/>
        </p:nvPicPr>
        <p:blipFill rotWithShape="1">
          <a:blip r:embed="rId5">
            <a:alphaModFix amt="6000"/>
          </a:blip>
          <a:srcRect b="23495" l="10524" r="8082" t="24626"/>
          <a:stretch/>
        </p:blipFill>
        <p:spPr>
          <a:xfrm>
            <a:off x="1663775" y="994000"/>
            <a:ext cx="5816450" cy="3707484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4"/>
          <p:cNvSpPr txBox="1"/>
          <p:nvPr/>
        </p:nvSpPr>
        <p:spPr>
          <a:xfrm>
            <a:off x="710475" y="1448300"/>
            <a:ext cx="7991400" cy="21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 Feeling of a “connected timeline”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	</a:t>
            </a:r>
            <a:r>
              <a:rPr lang="d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-&gt;  Links between circles provide clear overview 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5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5"/>
          <p:cNvSpPr txBox="1"/>
          <p:nvPr/>
        </p:nvSpPr>
        <p:spPr>
          <a:xfrm>
            <a:off x="337650" y="260500"/>
            <a:ext cx="40005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B7B7B7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Layout</a:t>
            </a: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b="1" lang="de" sz="2400">
                <a:solidFill>
                  <a:srgbClr val="B7B7B7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| </a:t>
            </a: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Arc Diagram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193" name="Google Shape;193;p25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194" name="Google Shape;194;p25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195" name="Google Shape;195;p25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196" name="Google Shape;196;p25"/>
          <p:cNvPicPr preferRelativeResize="0"/>
          <p:nvPr/>
        </p:nvPicPr>
        <p:blipFill rotWithShape="1">
          <a:blip r:embed="rId4">
            <a:alphaModFix amt="50000"/>
          </a:blip>
          <a:srcRect b="6046" l="17745" r="8898" t="12798"/>
          <a:stretch/>
        </p:blipFill>
        <p:spPr>
          <a:xfrm>
            <a:off x="7763180" y="3612500"/>
            <a:ext cx="1380821" cy="1530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5"/>
          <p:cNvPicPr preferRelativeResize="0"/>
          <p:nvPr/>
        </p:nvPicPr>
        <p:blipFill rotWithShape="1">
          <a:blip r:embed="rId5">
            <a:alphaModFix amt="6000"/>
          </a:blip>
          <a:srcRect b="23495" l="10524" r="8082" t="24626"/>
          <a:stretch/>
        </p:blipFill>
        <p:spPr>
          <a:xfrm>
            <a:off x="1663775" y="994000"/>
            <a:ext cx="5816450" cy="3707484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5"/>
          <p:cNvSpPr txBox="1"/>
          <p:nvPr/>
        </p:nvSpPr>
        <p:spPr>
          <a:xfrm>
            <a:off x="710475" y="1448300"/>
            <a:ext cx="7991400" cy="21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 Feeling of a “connected timeline”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	</a:t>
            </a:r>
            <a:r>
              <a:rPr lang="d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-&gt;  Links between circles provide clear overview 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-&gt;  Temporal development of spells and use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6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6"/>
          <p:cNvSpPr txBox="1"/>
          <p:nvPr/>
        </p:nvSpPr>
        <p:spPr>
          <a:xfrm>
            <a:off x="337650" y="260500"/>
            <a:ext cx="40005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B7B7B7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Layout</a:t>
            </a: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b="1" lang="de" sz="2400">
                <a:solidFill>
                  <a:srgbClr val="B7B7B7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| </a:t>
            </a: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Arc Diagram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205" name="Google Shape;205;p26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206" name="Google Shape;206;p26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207" name="Google Shape;207;p26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208" name="Google Shape;208;p26"/>
          <p:cNvPicPr preferRelativeResize="0"/>
          <p:nvPr/>
        </p:nvPicPr>
        <p:blipFill rotWithShape="1">
          <a:blip r:embed="rId4">
            <a:alphaModFix amt="50000"/>
          </a:blip>
          <a:srcRect b="6046" l="17745" r="8898" t="12798"/>
          <a:stretch/>
        </p:blipFill>
        <p:spPr>
          <a:xfrm>
            <a:off x="7763180" y="3612500"/>
            <a:ext cx="1380821" cy="1530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6"/>
          <p:cNvPicPr preferRelativeResize="0"/>
          <p:nvPr/>
        </p:nvPicPr>
        <p:blipFill rotWithShape="1">
          <a:blip r:embed="rId5">
            <a:alphaModFix amt="6000"/>
          </a:blip>
          <a:srcRect b="23495" l="10524" r="8082" t="24626"/>
          <a:stretch/>
        </p:blipFill>
        <p:spPr>
          <a:xfrm>
            <a:off x="1663775" y="994000"/>
            <a:ext cx="5816450" cy="370748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6"/>
          <p:cNvSpPr txBox="1"/>
          <p:nvPr/>
        </p:nvSpPr>
        <p:spPr>
          <a:xfrm>
            <a:off x="710475" y="1448300"/>
            <a:ext cx="7991400" cy="21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 Feeling of a “connected timeline”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	</a:t>
            </a:r>
            <a:r>
              <a:rPr lang="d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-&gt;  Links between circles provide clear overview 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-&gt;  Temporal development of spells and use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-&gt;  Number of uses by size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7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7"/>
          <p:cNvSpPr txBox="1"/>
          <p:nvPr/>
        </p:nvSpPr>
        <p:spPr>
          <a:xfrm>
            <a:off x="337650" y="260500"/>
            <a:ext cx="2436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Layout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217" name="Google Shape;217;p27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218" name="Google Shape;218;p27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219" name="Google Shape;219;p27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220" name="Google Shape;220;p27"/>
          <p:cNvPicPr preferRelativeResize="0"/>
          <p:nvPr/>
        </p:nvPicPr>
        <p:blipFill rotWithShape="1">
          <a:blip r:embed="rId4">
            <a:alphaModFix/>
          </a:blip>
          <a:srcRect b="2296" l="1019" r="0" t="0"/>
          <a:stretch/>
        </p:blipFill>
        <p:spPr>
          <a:xfrm>
            <a:off x="723762" y="1030750"/>
            <a:ext cx="7696472" cy="3959774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5400000" dist="28575">
              <a:srgbClr val="434343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28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8"/>
          <p:cNvSpPr txBox="1"/>
          <p:nvPr/>
        </p:nvSpPr>
        <p:spPr>
          <a:xfrm>
            <a:off x="337650" y="260500"/>
            <a:ext cx="29814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de" sz="2400">
                <a:solidFill>
                  <a:srgbClr val="B7B7B7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Layout</a:t>
            </a: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b="1" lang="de" sz="2400">
                <a:solidFill>
                  <a:srgbClr val="B7B7B7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|</a:t>
            </a: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List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227" name="Google Shape;227;p28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228" name="Google Shape;228;p28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229" name="Google Shape;229;p28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30" name="Google Shape;230;p28"/>
          <p:cNvSpPr txBox="1"/>
          <p:nvPr/>
        </p:nvSpPr>
        <p:spPr>
          <a:xfrm>
            <a:off x="2709375" y="1875025"/>
            <a:ext cx="5029200" cy="14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-"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All spells from the books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-"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Scrollable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-"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Alphabetically sorted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-"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Headline shows selected filters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31" name="Google Shape;231;p28"/>
          <p:cNvPicPr preferRelativeResize="0"/>
          <p:nvPr/>
        </p:nvPicPr>
        <p:blipFill rotWithShape="1">
          <a:blip r:embed="rId4">
            <a:alphaModFix/>
          </a:blip>
          <a:srcRect b="2336" l="1049" r="82369" t="8137"/>
          <a:stretch/>
        </p:blipFill>
        <p:spPr>
          <a:xfrm>
            <a:off x="709125" y="885750"/>
            <a:ext cx="1452074" cy="40862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32" name="Google Shape;232;p28"/>
          <p:cNvPicPr preferRelativeResize="0"/>
          <p:nvPr/>
        </p:nvPicPr>
        <p:blipFill rotWithShape="1">
          <a:blip r:embed="rId5">
            <a:alphaModFix amt="50000"/>
          </a:blip>
          <a:srcRect b="6046" l="17745" r="8898" t="12798"/>
          <a:stretch/>
        </p:blipFill>
        <p:spPr>
          <a:xfrm>
            <a:off x="7763180" y="3612500"/>
            <a:ext cx="1380821" cy="153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29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9"/>
          <p:cNvSpPr txBox="1"/>
          <p:nvPr/>
        </p:nvSpPr>
        <p:spPr>
          <a:xfrm>
            <a:off x="337650" y="260500"/>
            <a:ext cx="3267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B7B7B7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Layout</a:t>
            </a: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b="1" lang="de" sz="2400">
                <a:solidFill>
                  <a:srgbClr val="B7B7B7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|</a:t>
            </a: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Timeline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239" name="Google Shape;239;p29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240" name="Google Shape;240;p29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241" name="Google Shape;241;p29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42" name="Google Shape;242;p29"/>
          <p:cNvSpPr txBox="1"/>
          <p:nvPr/>
        </p:nvSpPr>
        <p:spPr>
          <a:xfrm>
            <a:off x="5214450" y="1645288"/>
            <a:ext cx="3333900" cy="14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-"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All spells from 1. to 7. book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-"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Each spell in a book = 1 Circle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-"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Size = Number of uses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-"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Color = Type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243" name="Google Shape;243;p29"/>
          <p:cNvGrpSpPr/>
          <p:nvPr/>
        </p:nvGrpSpPr>
        <p:grpSpPr>
          <a:xfrm>
            <a:off x="542699" y="1177183"/>
            <a:ext cx="4576515" cy="2378928"/>
            <a:chOff x="542699" y="1177183"/>
            <a:chExt cx="4576515" cy="2378928"/>
          </a:xfrm>
        </p:grpSpPr>
        <p:grpSp>
          <p:nvGrpSpPr>
            <p:cNvPr id="244" name="Google Shape;244;p29"/>
            <p:cNvGrpSpPr/>
            <p:nvPr/>
          </p:nvGrpSpPr>
          <p:grpSpPr>
            <a:xfrm>
              <a:off x="542699" y="1177183"/>
              <a:ext cx="4549916" cy="2378928"/>
              <a:chOff x="2899875" y="994000"/>
              <a:chExt cx="5029199" cy="2778797"/>
            </a:xfrm>
          </p:grpSpPr>
          <p:pic>
            <p:nvPicPr>
              <p:cNvPr id="245" name="Google Shape;245;p29"/>
              <p:cNvPicPr preferRelativeResize="0"/>
              <p:nvPr/>
            </p:nvPicPr>
            <p:blipFill rotWithShape="1">
              <a:blip r:embed="rId4">
                <a:alphaModFix/>
              </a:blip>
              <a:srcRect b="12470" l="26060" r="1285" t="10506"/>
              <a:stretch/>
            </p:blipFill>
            <p:spPr>
              <a:xfrm>
                <a:off x="2899875" y="994000"/>
                <a:ext cx="5029199" cy="2778797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</p:pic>
          <p:sp>
            <p:nvSpPr>
              <p:cNvPr id="246" name="Google Shape;246;p29"/>
              <p:cNvSpPr/>
              <p:nvPr/>
            </p:nvSpPr>
            <p:spPr>
              <a:xfrm>
                <a:off x="6909900" y="1042500"/>
                <a:ext cx="914400" cy="6192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247" name="Google Shape;247;p29"/>
            <p:cNvPicPr preferRelativeResize="0"/>
            <p:nvPr/>
          </p:nvPicPr>
          <p:blipFill rotWithShape="1">
            <a:blip r:embed="rId4">
              <a:alphaModFix amt="16000"/>
            </a:blip>
            <a:srcRect b="70725" l="83578" r="1285" t="10505"/>
            <a:stretch/>
          </p:blipFill>
          <p:spPr>
            <a:xfrm>
              <a:off x="4171313" y="1253162"/>
              <a:ext cx="947901" cy="57970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8" name="Google Shape;248;p29"/>
          <p:cNvSpPr txBox="1"/>
          <p:nvPr/>
        </p:nvSpPr>
        <p:spPr>
          <a:xfrm>
            <a:off x="673500" y="3739275"/>
            <a:ext cx="431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Connections between all </a:t>
            </a: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occurrences</a:t>
            </a: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 of a spell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49" name="Google Shape;249;p29"/>
          <p:cNvPicPr preferRelativeResize="0"/>
          <p:nvPr/>
        </p:nvPicPr>
        <p:blipFill rotWithShape="1">
          <a:blip r:embed="rId5">
            <a:alphaModFix amt="50000"/>
          </a:blip>
          <a:srcRect b="6046" l="17745" r="8898" t="12798"/>
          <a:stretch/>
        </p:blipFill>
        <p:spPr>
          <a:xfrm>
            <a:off x="7763180" y="3612500"/>
            <a:ext cx="1380821" cy="153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30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0"/>
          <p:cNvSpPr txBox="1"/>
          <p:nvPr/>
        </p:nvSpPr>
        <p:spPr>
          <a:xfrm>
            <a:off x="337650" y="260500"/>
            <a:ext cx="3048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B7B7B7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Layout</a:t>
            </a: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b="1" lang="de" sz="2400">
                <a:solidFill>
                  <a:srgbClr val="B7B7B7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|</a:t>
            </a: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Legend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256" name="Google Shape;256;p30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257" name="Google Shape;257;p30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258" name="Google Shape;258;p30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9" name="Google Shape;259;p30"/>
          <p:cNvSpPr txBox="1"/>
          <p:nvPr/>
        </p:nvSpPr>
        <p:spPr>
          <a:xfrm>
            <a:off x="4319550" y="1682100"/>
            <a:ext cx="2105100" cy="7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latin typeface="Playfair Display"/>
                <a:ea typeface="Playfair Display"/>
                <a:cs typeface="Playfair Display"/>
                <a:sym typeface="Playfair Display"/>
              </a:rPr>
              <a:t>4 Types of Spells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latin typeface="Playfair Display"/>
                <a:ea typeface="Playfair Display"/>
                <a:cs typeface="Playfair Display"/>
                <a:sym typeface="Playfair Display"/>
              </a:rPr>
              <a:t>      -&gt;  For filtering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60" name="Google Shape;260;p30"/>
          <p:cNvPicPr preferRelativeResize="0"/>
          <p:nvPr/>
        </p:nvPicPr>
        <p:blipFill rotWithShape="1">
          <a:blip r:embed="rId4">
            <a:alphaModFix/>
          </a:blip>
          <a:srcRect b="71127" l="83054" r="2638" t="11849"/>
          <a:stretch/>
        </p:blipFill>
        <p:spPr>
          <a:xfrm>
            <a:off x="1900200" y="1470100"/>
            <a:ext cx="1950799" cy="1209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61" name="Google Shape;261;p30"/>
          <p:cNvPicPr preferRelativeResize="0"/>
          <p:nvPr/>
        </p:nvPicPr>
        <p:blipFill rotWithShape="1">
          <a:blip r:embed="rId5">
            <a:alphaModFix amt="50000"/>
          </a:blip>
          <a:srcRect b="6046" l="17745" r="8898" t="12798"/>
          <a:stretch/>
        </p:blipFill>
        <p:spPr>
          <a:xfrm>
            <a:off x="7763180" y="3612500"/>
            <a:ext cx="1380821" cy="153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1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1"/>
          <p:cNvSpPr txBox="1"/>
          <p:nvPr/>
        </p:nvSpPr>
        <p:spPr>
          <a:xfrm>
            <a:off x="337650" y="260500"/>
            <a:ext cx="31431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B7B7B7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Layout</a:t>
            </a: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b="1" lang="de" sz="2400">
                <a:solidFill>
                  <a:srgbClr val="B7B7B7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|</a:t>
            </a: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Books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268" name="Google Shape;268;p31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269" name="Google Shape;269;p31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270" name="Google Shape;270;p31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1" name="Google Shape;271;p31"/>
          <p:cNvSpPr txBox="1"/>
          <p:nvPr/>
        </p:nvSpPr>
        <p:spPr>
          <a:xfrm>
            <a:off x="1688100" y="2844425"/>
            <a:ext cx="5767800" cy="16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latin typeface="Playfair Display"/>
                <a:ea typeface="Playfair Display"/>
                <a:cs typeface="Playfair Display"/>
                <a:sym typeface="Playfair Display"/>
              </a:rPr>
              <a:t>All 7 Books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latin typeface="Playfair Display"/>
                <a:ea typeface="Playfair Display"/>
                <a:cs typeface="Playfair Display"/>
                <a:sym typeface="Playfair Display"/>
              </a:rPr>
              <a:t>-&gt;  For filtering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latin typeface="Playfair Display"/>
                <a:ea typeface="Playfair Display"/>
                <a:cs typeface="Playfair Display"/>
                <a:sym typeface="Playfair Display"/>
              </a:rPr>
              <a:t>-&gt;  Shows the idea of the timeline, but is not aligned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latin typeface="Playfair Display"/>
                <a:ea typeface="Playfair Display"/>
                <a:cs typeface="Playfair Display"/>
                <a:sym typeface="Playfair Display"/>
              </a:rPr>
              <a:t>-&gt;  </a:t>
            </a: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Would be too cramped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272" name="Google Shape;272;p31"/>
          <p:cNvGrpSpPr/>
          <p:nvPr/>
        </p:nvGrpSpPr>
        <p:grpSpPr>
          <a:xfrm>
            <a:off x="775712" y="1447725"/>
            <a:ext cx="7592575" cy="942975"/>
            <a:chOff x="718650" y="1413025"/>
            <a:chExt cx="7592575" cy="942975"/>
          </a:xfrm>
        </p:grpSpPr>
        <p:grpSp>
          <p:nvGrpSpPr>
            <p:cNvPr id="273" name="Google Shape;273;p31"/>
            <p:cNvGrpSpPr/>
            <p:nvPr/>
          </p:nvGrpSpPr>
          <p:grpSpPr>
            <a:xfrm>
              <a:off x="718650" y="1413025"/>
              <a:ext cx="7592575" cy="942975"/>
              <a:chOff x="718650" y="1413025"/>
              <a:chExt cx="7592575" cy="942975"/>
            </a:xfrm>
          </p:grpSpPr>
          <p:pic>
            <p:nvPicPr>
              <p:cNvPr id="274" name="Google Shape;274;p31"/>
              <p:cNvPicPr preferRelativeResize="0"/>
              <p:nvPr/>
            </p:nvPicPr>
            <p:blipFill rotWithShape="1">
              <a:blip r:embed="rId4">
                <a:alphaModFix/>
              </a:blip>
              <a:srcRect b="6171" l="27284" r="3077" t="77233"/>
              <a:stretch/>
            </p:blipFill>
            <p:spPr>
              <a:xfrm>
                <a:off x="718650" y="1413025"/>
                <a:ext cx="7592575" cy="942975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</p:pic>
          <p:sp>
            <p:nvSpPr>
              <p:cNvPr id="275" name="Google Shape;275;p31"/>
              <p:cNvSpPr/>
              <p:nvPr/>
            </p:nvSpPr>
            <p:spPr>
              <a:xfrm>
                <a:off x="737700" y="1413025"/>
                <a:ext cx="7573500" cy="543000"/>
              </a:xfrm>
              <a:prstGeom prst="rect">
                <a:avLst/>
              </a:pr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276" name="Google Shape;276;p31"/>
            <p:cNvPicPr preferRelativeResize="0"/>
            <p:nvPr/>
          </p:nvPicPr>
          <p:blipFill rotWithShape="1">
            <a:blip r:embed="rId4">
              <a:alphaModFix amt="24000"/>
            </a:blip>
            <a:srcRect b="13379" l="27284" r="3077" t="77233"/>
            <a:stretch/>
          </p:blipFill>
          <p:spPr>
            <a:xfrm>
              <a:off x="718650" y="1413025"/>
              <a:ext cx="7592575" cy="533399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77" name="Google Shape;277;p31"/>
          <p:cNvPicPr preferRelativeResize="0"/>
          <p:nvPr/>
        </p:nvPicPr>
        <p:blipFill rotWithShape="1">
          <a:blip r:embed="rId5">
            <a:alphaModFix amt="50000"/>
          </a:blip>
          <a:srcRect b="6046" l="17745" r="8898" t="12798"/>
          <a:stretch/>
        </p:blipFill>
        <p:spPr>
          <a:xfrm>
            <a:off x="7763180" y="3612500"/>
            <a:ext cx="1380821" cy="153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337650" y="260500"/>
            <a:ext cx="2436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Idea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720000" y="1448300"/>
            <a:ext cx="7513800" cy="24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latin typeface="Playfair Display"/>
                <a:ea typeface="Playfair Display"/>
                <a:cs typeface="Playfair Display"/>
                <a:sym typeface="Playfair Display"/>
              </a:rPr>
              <a:t>Using the Spells of the Harry Potter Books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65" name="Google Shape;65;p14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66" name="Google Shape;66;p14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67" name="Google Shape;67;p14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68" name="Google Shape;68;p14"/>
          <p:cNvPicPr preferRelativeResize="0"/>
          <p:nvPr/>
        </p:nvPicPr>
        <p:blipFill rotWithShape="1">
          <a:blip r:embed="rId4">
            <a:alphaModFix amt="50000"/>
          </a:blip>
          <a:srcRect b="6046" l="17745" r="8898" t="12798"/>
          <a:stretch/>
        </p:blipFill>
        <p:spPr>
          <a:xfrm>
            <a:off x="7763180" y="3612500"/>
            <a:ext cx="1380821" cy="153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32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32"/>
          <p:cNvSpPr txBox="1"/>
          <p:nvPr/>
        </p:nvSpPr>
        <p:spPr>
          <a:xfrm>
            <a:off x="337650" y="260500"/>
            <a:ext cx="30252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Visualization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284" name="Google Shape;284;p32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285" name="Google Shape;285;p32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286" name="Google Shape;286;p32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87" name="Google Shape;287;p32"/>
          <p:cNvSpPr txBox="1"/>
          <p:nvPr/>
        </p:nvSpPr>
        <p:spPr>
          <a:xfrm>
            <a:off x="710475" y="1448300"/>
            <a:ext cx="7991400" cy="31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b="1" lang="de">
                <a:latin typeface="Playfair Display"/>
                <a:ea typeface="Playfair Display"/>
                <a:cs typeface="Playfair Display"/>
                <a:sym typeface="Playfair Display"/>
              </a:rPr>
              <a:t>Basic Interactions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latin typeface="Playfair Display"/>
                <a:ea typeface="Playfair Display"/>
                <a:cs typeface="Playfair Display"/>
                <a:sym typeface="Playfair Display"/>
              </a:rPr>
              <a:t>Nested Interactions</a:t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latin typeface="Playfair Display"/>
                <a:ea typeface="Playfair Display"/>
                <a:cs typeface="Playfair Display"/>
                <a:sym typeface="Playfair Display"/>
              </a:rPr>
              <a:t>	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88" name="Google Shape;288;p32"/>
          <p:cNvPicPr preferRelativeResize="0"/>
          <p:nvPr/>
        </p:nvPicPr>
        <p:blipFill rotWithShape="1">
          <a:blip r:embed="rId4">
            <a:alphaModFix amt="50000"/>
          </a:blip>
          <a:srcRect b="6046" l="17745" r="8898" t="12798"/>
          <a:stretch/>
        </p:blipFill>
        <p:spPr>
          <a:xfrm>
            <a:off x="7763180" y="3612500"/>
            <a:ext cx="1380821" cy="153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33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3"/>
          <p:cNvSpPr txBox="1"/>
          <p:nvPr/>
        </p:nvSpPr>
        <p:spPr>
          <a:xfrm>
            <a:off x="337650" y="260500"/>
            <a:ext cx="30252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Visualization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295" name="Google Shape;295;p33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296" name="Google Shape;296;p33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297" name="Google Shape;297;p33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98" name="Google Shape;298;p33"/>
          <p:cNvSpPr txBox="1"/>
          <p:nvPr/>
        </p:nvSpPr>
        <p:spPr>
          <a:xfrm>
            <a:off x="710475" y="1448300"/>
            <a:ext cx="7991400" cy="31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b="1" lang="de">
                <a:latin typeface="Playfair Display"/>
                <a:ea typeface="Playfair Display"/>
                <a:cs typeface="Playfair Display"/>
                <a:sym typeface="Playfair Display"/>
              </a:rPr>
              <a:t>Basic Interactions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- Hover  -&gt; information through tooltip     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latin typeface="Playfair Display"/>
                <a:ea typeface="Playfair Display"/>
                <a:cs typeface="Playfair Display"/>
                <a:sym typeface="Playfair Display"/>
              </a:rPr>
              <a:t>Nested Interactions</a:t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latin typeface="Playfair Display"/>
                <a:ea typeface="Playfair Display"/>
                <a:cs typeface="Playfair Display"/>
                <a:sym typeface="Playfair Display"/>
              </a:rPr>
              <a:t>	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99" name="Google Shape;299;p33"/>
          <p:cNvPicPr preferRelativeResize="0"/>
          <p:nvPr/>
        </p:nvPicPr>
        <p:blipFill rotWithShape="1">
          <a:blip r:embed="rId4">
            <a:alphaModFix amt="50000"/>
          </a:blip>
          <a:srcRect b="6046" l="17745" r="8898" t="12798"/>
          <a:stretch/>
        </p:blipFill>
        <p:spPr>
          <a:xfrm>
            <a:off x="7763180" y="3612500"/>
            <a:ext cx="1380821" cy="153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34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34"/>
          <p:cNvSpPr txBox="1"/>
          <p:nvPr/>
        </p:nvSpPr>
        <p:spPr>
          <a:xfrm>
            <a:off x="337650" y="260500"/>
            <a:ext cx="30252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Visualization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306" name="Google Shape;306;p34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307" name="Google Shape;307;p34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308" name="Google Shape;308;p34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09" name="Google Shape;309;p34"/>
          <p:cNvSpPr txBox="1"/>
          <p:nvPr/>
        </p:nvSpPr>
        <p:spPr>
          <a:xfrm>
            <a:off x="710475" y="1448300"/>
            <a:ext cx="7991400" cy="31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b="1" lang="de">
                <a:latin typeface="Playfair Display"/>
                <a:ea typeface="Playfair Display"/>
                <a:cs typeface="Playfair Display"/>
                <a:sym typeface="Playfair Display"/>
              </a:rPr>
              <a:t>Basic Interactions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- Hover  -&gt; information through tooltip     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 Click  -&gt; select and highlight  </a:t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latin typeface="Playfair Display"/>
                <a:ea typeface="Playfair Display"/>
                <a:cs typeface="Playfair Display"/>
                <a:sym typeface="Playfair Display"/>
              </a:rPr>
              <a:t>Nested Interactions</a:t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310" name="Google Shape;310;p34"/>
          <p:cNvPicPr preferRelativeResize="0"/>
          <p:nvPr/>
        </p:nvPicPr>
        <p:blipFill rotWithShape="1">
          <a:blip r:embed="rId4">
            <a:alphaModFix amt="50000"/>
          </a:blip>
          <a:srcRect b="6046" l="17745" r="8898" t="12798"/>
          <a:stretch/>
        </p:blipFill>
        <p:spPr>
          <a:xfrm>
            <a:off x="7763180" y="3612500"/>
            <a:ext cx="1380821" cy="153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35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5"/>
          <p:cNvSpPr txBox="1"/>
          <p:nvPr/>
        </p:nvSpPr>
        <p:spPr>
          <a:xfrm>
            <a:off x="337650" y="260500"/>
            <a:ext cx="30252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Visualization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317" name="Google Shape;317;p35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318" name="Google Shape;318;p35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319" name="Google Shape;319;p35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20" name="Google Shape;320;p35"/>
          <p:cNvSpPr txBox="1"/>
          <p:nvPr/>
        </p:nvSpPr>
        <p:spPr>
          <a:xfrm>
            <a:off x="710475" y="1448300"/>
            <a:ext cx="7991400" cy="31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b="1" lang="de">
                <a:latin typeface="Playfair Display"/>
                <a:ea typeface="Playfair Display"/>
                <a:cs typeface="Playfair Display"/>
                <a:sym typeface="Playfair Display"/>
              </a:rPr>
              <a:t>Basic Interactions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- Hover  -&gt; information through tooltip     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 Click  -&gt; select and highlight  </a:t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 Click again  -&gt; deselect </a:t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latin typeface="Playfair Display"/>
                <a:ea typeface="Playfair Display"/>
                <a:cs typeface="Playfair Display"/>
                <a:sym typeface="Playfair Display"/>
              </a:rPr>
              <a:t>Nested Interactions</a:t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latin typeface="Playfair Display"/>
                <a:ea typeface="Playfair Display"/>
                <a:cs typeface="Playfair Display"/>
                <a:sym typeface="Playfair Display"/>
              </a:rPr>
              <a:t>	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321" name="Google Shape;321;p35"/>
          <p:cNvPicPr preferRelativeResize="0"/>
          <p:nvPr/>
        </p:nvPicPr>
        <p:blipFill rotWithShape="1">
          <a:blip r:embed="rId4">
            <a:alphaModFix amt="50000"/>
          </a:blip>
          <a:srcRect b="6046" l="17745" r="8898" t="12798"/>
          <a:stretch/>
        </p:blipFill>
        <p:spPr>
          <a:xfrm>
            <a:off x="7763180" y="3612500"/>
            <a:ext cx="1380821" cy="153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36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36"/>
          <p:cNvSpPr txBox="1"/>
          <p:nvPr/>
        </p:nvSpPr>
        <p:spPr>
          <a:xfrm>
            <a:off x="337650" y="260500"/>
            <a:ext cx="30252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Visualization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328" name="Google Shape;328;p36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329" name="Google Shape;329;p36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330" name="Google Shape;330;p36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31" name="Google Shape;331;p36"/>
          <p:cNvSpPr txBox="1"/>
          <p:nvPr/>
        </p:nvSpPr>
        <p:spPr>
          <a:xfrm>
            <a:off x="710475" y="1448300"/>
            <a:ext cx="7991400" cy="31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b="1" lang="de">
                <a:latin typeface="Playfair Display"/>
                <a:ea typeface="Playfair Display"/>
                <a:cs typeface="Playfair Display"/>
                <a:sym typeface="Playfair Display"/>
              </a:rPr>
              <a:t>Basic Interactions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- Hover  -&gt; information through tooltip     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 Click  -&gt; select and highlight  </a:t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 Click again  -&gt; deselect </a:t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-&gt;  Selecting  an element affects the other components, they adapt or get filtered </a:t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latin typeface="Playfair Display"/>
                <a:ea typeface="Playfair Display"/>
                <a:cs typeface="Playfair Display"/>
                <a:sym typeface="Playfair Display"/>
              </a:rPr>
              <a:t>Nested Interactions</a:t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latin typeface="Playfair Display"/>
                <a:ea typeface="Playfair Display"/>
                <a:cs typeface="Playfair Display"/>
                <a:sym typeface="Playfair Display"/>
              </a:rPr>
              <a:t>	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332" name="Google Shape;332;p36"/>
          <p:cNvPicPr preferRelativeResize="0"/>
          <p:nvPr/>
        </p:nvPicPr>
        <p:blipFill rotWithShape="1">
          <a:blip r:embed="rId4">
            <a:alphaModFix amt="50000"/>
          </a:blip>
          <a:srcRect b="6046" l="17745" r="8898" t="12798"/>
          <a:stretch/>
        </p:blipFill>
        <p:spPr>
          <a:xfrm>
            <a:off x="7763180" y="3612500"/>
            <a:ext cx="1380821" cy="153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37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37"/>
          <p:cNvSpPr txBox="1"/>
          <p:nvPr/>
        </p:nvSpPr>
        <p:spPr>
          <a:xfrm>
            <a:off x="337650" y="260500"/>
            <a:ext cx="30252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Visualization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339" name="Google Shape;339;p37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340" name="Google Shape;340;p37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341" name="Google Shape;341;p37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42" name="Google Shape;342;p37"/>
          <p:cNvSpPr txBox="1"/>
          <p:nvPr/>
        </p:nvSpPr>
        <p:spPr>
          <a:xfrm>
            <a:off x="710475" y="1448300"/>
            <a:ext cx="7991400" cy="31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b="1" lang="de">
                <a:latin typeface="Playfair Display"/>
                <a:ea typeface="Playfair Display"/>
                <a:cs typeface="Playfair Display"/>
                <a:sym typeface="Playfair Display"/>
              </a:rPr>
              <a:t>Basic Interactions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- Hover  -&gt; information through tooltip     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 Click  -&gt; select and highlight  </a:t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 Click again  -&gt; deselect </a:t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-&gt;  Selecting  an element affects the other components, they adapt or get filtered </a:t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latin typeface="Playfair Display"/>
                <a:ea typeface="Playfair Display"/>
                <a:cs typeface="Playfair Display"/>
                <a:sym typeface="Playfair Display"/>
              </a:rPr>
              <a:t>Nested Interactions</a:t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>
                <a:latin typeface="Playfair Display"/>
                <a:ea typeface="Playfair Display"/>
                <a:cs typeface="Playfair Display"/>
                <a:sym typeface="Playfair Display"/>
              </a:rPr>
              <a:t>	</a:t>
            </a: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-  Multiple filters can be applied over each other 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		</a:t>
            </a:r>
            <a:r>
              <a:rPr lang="d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-&gt;  To narrow down the search 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343" name="Google Shape;343;p37"/>
          <p:cNvPicPr preferRelativeResize="0"/>
          <p:nvPr/>
        </p:nvPicPr>
        <p:blipFill rotWithShape="1">
          <a:blip r:embed="rId4">
            <a:alphaModFix amt="50000"/>
          </a:blip>
          <a:srcRect b="6046" l="17745" r="8898" t="12798"/>
          <a:stretch/>
        </p:blipFill>
        <p:spPr>
          <a:xfrm>
            <a:off x="7763180" y="3612500"/>
            <a:ext cx="1380821" cy="153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38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38"/>
          <p:cNvSpPr txBox="1"/>
          <p:nvPr/>
        </p:nvSpPr>
        <p:spPr>
          <a:xfrm>
            <a:off x="337650" y="260500"/>
            <a:ext cx="2436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Conclusion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50" name="Google Shape;350;p38"/>
          <p:cNvSpPr txBox="1"/>
          <p:nvPr/>
        </p:nvSpPr>
        <p:spPr>
          <a:xfrm>
            <a:off x="445800" y="994188"/>
            <a:ext cx="8252400" cy="31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200">
                <a:latin typeface="Playfair Display"/>
                <a:ea typeface="Playfair Display"/>
                <a:cs typeface="Playfair Display"/>
                <a:sym typeface="Playfair Display"/>
              </a:rPr>
              <a:t>Is the number of used spells – and especially curses – increasing within the progress of the story?</a:t>
            </a:r>
            <a:endParaRPr sz="2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351" name="Google Shape;351;p38"/>
          <p:cNvPicPr preferRelativeResize="0"/>
          <p:nvPr/>
        </p:nvPicPr>
        <p:blipFill rotWithShape="1">
          <a:blip r:embed="rId4">
            <a:alphaModFix amt="30000"/>
          </a:blip>
          <a:srcRect b="52034" l="0" r="0" t="11470"/>
          <a:stretch/>
        </p:blipFill>
        <p:spPr>
          <a:xfrm>
            <a:off x="0" y="3530550"/>
            <a:ext cx="9144000" cy="1612950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38"/>
          <p:cNvSpPr txBox="1"/>
          <p:nvPr/>
        </p:nvSpPr>
        <p:spPr>
          <a:xfrm>
            <a:off x="6776550" y="4546750"/>
            <a:ext cx="23145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Artwork by Jim Kay - from the illustrated Harry Potter Novels, written by J.K.Rowling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353" name="Google Shape;353;p38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354" name="Google Shape;354;p38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355" name="Google Shape;355;p38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39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39"/>
          <p:cNvSpPr txBox="1"/>
          <p:nvPr/>
        </p:nvSpPr>
        <p:spPr>
          <a:xfrm>
            <a:off x="337650" y="260500"/>
            <a:ext cx="2436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Conclusion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62" name="Google Shape;362;p39"/>
          <p:cNvSpPr txBox="1"/>
          <p:nvPr/>
        </p:nvSpPr>
        <p:spPr>
          <a:xfrm>
            <a:off x="445800" y="994188"/>
            <a:ext cx="8252400" cy="31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200">
                <a:latin typeface="Playfair Display"/>
                <a:ea typeface="Playfair Display"/>
                <a:cs typeface="Playfair Display"/>
                <a:sym typeface="Playfair Display"/>
              </a:rPr>
              <a:t>Is the number of used spells – and especially curses – increasing within the progress of the story?</a:t>
            </a:r>
            <a:endParaRPr sz="2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200">
                <a:latin typeface="Playfair Display"/>
                <a:ea typeface="Playfair Display"/>
                <a:cs typeface="Playfair Display"/>
                <a:sym typeface="Playfair Display"/>
              </a:rPr>
              <a:t>→ Yes!</a:t>
            </a:r>
            <a:endParaRPr sz="2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			</a:t>
            </a:r>
            <a:endParaRPr sz="2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63" name="Google Shape;363;p39"/>
          <p:cNvSpPr txBox="1"/>
          <p:nvPr/>
        </p:nvSpPr>
        <p:spPr>
          <a:xfrm>
            <a:off x="6776550" y="4546750"/>
            <a:ext cx="23145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Artwork by Jim Kay - from the illustrated Harry Potter Novels, written by J.K.Rowling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364" name="Google Shape;364;p39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365" name="Google Shape;365;p39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366" name="Google Shape;366;p39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40"/>
          <p:cNvPicPr preferRelativeResize="0"/>
          <p:nvPr/>
        </p:nvPicPr>
        <p:blipFill rotWithShape="1">
          <a:blip r:embed="rId3">
            <a:alphaModFix amt="35000"/>
          </a:blip>
          <a:srcRect b="0" l="0" r="0" t="1346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40"/>
          <p:cNvSpPr txBox="1"/>
          <p:nvPr/>
        </p:nvSpPr>
        <p:spPr>
          <a:xfrm>
            <a:off x="1366800" y="930875"/>
            <a:ext cx="6410400" cy="12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3500">
                <a:latin typeface="Playfair Display"/>
                <a:ea typeface="Playfair Display"/>
                <a:cs typeface="Playfair Display"/>
                <a:sym typeface="Playfair Display"/>
              </a:rPr>
              <a:t>Thank you!</a:t>
            </a:r>
            <a:endParaRPr b="1" sz="35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73" name="Google Shape;373;p40"/>
          <p:cNvSpPr txBox="1"/>
          <p:nvPr/>
        </p:nvSpPr>
        <p:spPr>
          <a:xfrm>
            <a:off x="6776550" y="4546750"/>
            <a:ext cx="23145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Artwork by Jim Kay - from the illustrated Harry Potter Novels, written by J.K.Rowling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74" name="Google Shape;374;p40"/>
          <p:cNvSpPr txBox="1"/>
          <p:nvPr/>
        </p:nvSpPr>
        <p:spPr>
          <a:xfrm>
            <a:off x="2771700" y="2920025"/>
            <a:ext cx="36006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by Valerie Lemuth &amp; Johanna Sacher</a:t>
            </a:r>
            <a:endParaRPr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75" name="Google Shape;375;p40"/>
          <p:cNvSpPr txBox="1"/>
          <p:nvPr/>
        </p:nvSpPr>
        <p:spPr>
          <a:xfrm>
            <a:off x="1366800" y="2325875"/>
            <a:ext cx="64104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 u="sng">
                <a:solidFill>
                  <a:schemeClr val="hlink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4"/>
              </a:rPr>
              <a:t>The Spells of the Wizarding World</a:t>
            </a:r>
            <a:endParaRPr sz="25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337650" y="260500"/>
            <a:ext cx="2436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Idea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720000" y="1448300"/>
            <a:ext cx="7513800" cy="24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latin typeface="Playfair Display"/>
                <a:ea typeface="Playfair Display"/>
                <a:cs typeface="Playfair Display"/>
                <a:sym typeface="Playfair Display"/>
              </a:rPr>
              <a:t>Using the Spells of the Harry Potter Books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latin typeface="Playfair Display"/>
                <a:ea typeface="Playfair Display"/>
                <a:cs typeface="Playfair Display"/>
                <a:sym typeface="Playfair Display"/>
              </a:rPr>
              <a:t>-&gt; First introduction of each spell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latin typeface="Playfair Display"/>
                <a:ea typeface="Playfair Display"/>
                <a:cs typeface="Playfair Display"/>
                <a:sym typeface="Playfair Display"/>
              </a:rPr>
              <a:t>-&gt; Number of Uses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76" name="Google Shape;76;p15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77" name="Google Shape;77;p15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78" name="Google Shape;78;p15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79" name="Google Shape;79;p15"/>
          <p:cNvPicPr preferRelativeResize="0"/>
          <p:nvPr/>
        </p:nvPicPr>
        <p:blipFill rotWithShape="1">
          <a:blip r:embed="rId4">
            <a:alphaModFix amt="50000"/>
          </a:blip>
          <a:srcRect b="6046" l="17745" r="8898" t="12798"/>
          <a:stretch/>
        </p:blipFill>
        <p:spPr>
          <a:xfrm>
            <a:off x="7763180" y="3612500"/>
            <a:ext cx="1380821" cy="153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6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/>
        </p:nvSpPr>
        <p:spPr>
          <a:xfrm>
            <a:off x="337650" y="260500"/>
            <a:ext cx="2436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Idea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720000" y="1448300"/>
            <a:ext cx="7513800" cy="24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latin typeface="Playfair Display"/>
                <a:ea typeface="Playfair Display"/>
                <a:cs typeface="Playfair Display"/>
                <a:sym typeface="Playfair Display"/>
              </a:rPr>
              <a:t>Using the Spells of the Harry Potter Books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latin typeface="Playfair Display"/>
                <a:ea typeface="Playfair Display"/>
                <a:cs typeface="Playfair Display"/>
                <a:sym typeface="Playfair Display"/>
              </a:rPr>
              <a:t>-&gt; First introduction of each spell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latin typeface="Playfair Display"/>
                <a:ea typeface="Playfair Display"/>
                <a:cs typeface="Playfair Display"/>
                <a:sym typeface="Playfair Display"/>
              </a:rPr>
              <a:t>-&gt; Number of Uses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latin typeface="Playfair Display"/>
                <a:ea typeface="Playfair Display"/>
                <a:cs typeface="Playfair Display"/>
                <a:sym typeface="Playfair Display"/>
              </a:rPr>
              <a:t>-&gt; Development of Advancement/Danger over time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87" name="Google Shape;87;p16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88" name="Google Shape;88;p16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89" name="Google Shape;89;p16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90" name="Google Shape;90;p16"/>
          <p:cNvPicPr preferRelativeResize="0"/>
          <p:nvPr/>
        </p:nvPicPr>
        <p:blipFill rotWithShape="1">
          <a:blip r:embed="rId4">
            <a:alphaModFix amt="50000"/>
          </a:blip>
          <a:srcRect b="6046" l="17745" r="8898" t="12798"/>
          <a:stretch/>
        </p:blipFill>
        <p:spPr>
          <a:xfrm>
            <a:off x="7763180" y="3612500"/>
            <a:ext cx="1380821" cy="153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337650" y="260500"/>
            <a:ext cx="2436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Question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445800" y="994188"/>
            <a:ext cx="8252400" cy="31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200">
                <a:latin typeface="Playfair Display"/>
                <a:ea typeface="Playfair Display"/>
                <a:cs typeface="Playfair Display"/>
                <a:sym typeface="Playfair Display"/>
              </a:rPr>
              <a:t>Is the number of used spells – and especially curses – increasing within the progress of the story?</a:t>
            </a:r>
            <a:endParaRPr sz="2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98" name="Google Shape;98;p17"/>
          <p:cNvPicPr preferRelativeResize="0"/>
          <p:nvPr/>
        </p:nvPicPr>
        <p:blipFill rotWithShape="1">
          <a:blip r:embed="rId4">
            <a:alphaModFix amt="30000"/>
          </a:blip>
          <a:srcRect b="52034" l="0" r="0" t="11470"/>
          <a:stretch/>
        </p:blipFill>
        <p:spPr>
          <a:xfrm>
            <a:off x="0" y="3530550"/>
            <a:ext cx="9144000" cy="161295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7"/>
          <p:cNvSpPr txBox="1"/>
          <p:nvPr/>
        </p:nvSpPr>
        <p:spPr>
          <a:xfrm>
            <a:off x="6776550" y="4546750"/>
            <a:ext cx="23145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Artwork by Jim Kay - from the illustrated Harry Potter Novels, written by J.K.Rowling</a:t>
            </a:r>
            <a:endParaRPr sz="8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100" name="Google Shape;100;p17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101" name="Google Shape;101;p17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102" name="Google Shape;102;p17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 txBox="1"/>
          <p:nvPr/>
        </p:nvSpPr>
        <p:spPr>
          <a:xfrm>
            <a:off x="337650" y="260500"/>
            <a:ext cx="28137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Creating the Data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9" name="Google Shape;109;p18"/>
          <p:cNvSpPr txBox="1"/>
          <p:nvPr/>
        </p:nvSpPr>
        <p:spPr>
          <a:xfrm>
            <a:off x="720000" y="1448300"/>
            <a:ext cx="7967100" cy="30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latin typeface="Playfair Display"/>
                <a:ea typeface="Playfair Display"/>
                <a:cs typeface="Playfair Display"/>
                <a:sym typeface="Playfair Display"/>
              </a:rPr>
              <a:t>Nothing suitable on the web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110" name="Google Shape;110;p18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111" name="Google Shape;111;p18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112" name="Google Shape;112;p18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113" name="Google Shape;113;p18"/>
          <p:cNvPicPr preferRelativeResize="0"/>
          <p:nvPr/>
        </p:nvPicPr>
        <p:blipFill rotWithShape="1">
          <a:blip r:embed="rId4">
            <a:alphaModFix amt="50000"/>
          </a:blip>
          <a:srcRect b="6046" l="17745" r="8898" t="12798"/>
          <a:stretch/>
        </p:blipFill>
        <p:spPr>
          <a:xfrm>
            <a:off x="7763180" y="3612500"/>
            <a:ext cx="1380821" cy="153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9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/>
        </p:nvSpPr>
        <p:spPr>
          <a:xfrm>
            <a:off x="337650" y="260500"/>
            <a:ext cx="28137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Creating the Data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20" name="Google Shape;120;p19"/>
          <p:cNvSpPr txBox="1"/>
          <p:nvPr/>
        </p:nvSpPr>
        <p:spPr>
          <a:xfrm>
            <a:off x="720000" y="1448300"/>
            <a:ext cx="7967100" cy="30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latin typeface="Playfair Display"/>
                <a:ea typeface="Playfair Display"/>
                <a:cs typeface="Playfair Display"/>
                <a:sym typeface="Playfair Display"/>
              </a:rPr>
              <a:t>Nothing suitable on the web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latin typeface="Playfair Display"/>
                <a:ea typeface="Playfair Display"/>
                <a:cs typeface="Playfair Display"/>
                <a:sym typeface="Playfair Display"/>
              </a:rPr>
              <a:t>Created dataset ourselves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latin typeface="Playfair Display"/>
                <a:ea typeface="Playfair Display"/>
                <a:cs typeface="Playfair Display"/>
                <a:sym typeface="Playfair Display"/>
              </a:rPr>
              <a:t>	-&gt;  </a:t>
            </a:r>
            <a:r>
              <a:rPr lang="de">
                <a:latin typeface="Playfair Display"/>
                <a:ea typeface="Playfair Display"/>
                <a:cs typeface="Playfair Display"/>
                <a:sym typeface="Playfair Display"/>
              </a:rPr>
              <a:t>Using Python and prior knowledge of the material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121" name="Google Shape;121;p19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122" name="Google Shape;122;p19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123" name="Google Shape;123;p19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124" name="Google Shape;124;p19"/>
          <p:cNvPicPr preferRelativeResize="0"/>
          <p:nvPr/>
        </p:nvPicPr>
        <p:blipFill rotWithShape="1">
          <a:blip r:embed="rId4">
            <a:alphaModFix amt="50000"/>
          </a:blip>
          <a:srcRect b="6046" l="17745" r="8898" t="12798"/>
          <a:stretch/>
        </p:blipFill>
        <p:spPr>
          <a:xfrm>
            <a:off x="7763180" y="3612500"/>
            <a:ext cx="1380821" cy="153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0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/>
        </p:nvSpPr>
        <p:spPr>
          <a:xfrm>
            <a:off x="337650" y="260500"/>
            <a:ext cx="2436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Dataset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31" name="Google Shape;131;p20"/>
          <p:cNvSpPr txBox="1"/>
          <p:nvPr/>
        </p:nvSpPr>
        <p:spPr>
          <a:xfrm>
            <a:off x="748525" y="915450"/>
            <a:ext cx="1792800" cy="14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Key </a:t>
            </a:r>
            <a:endParaRPr sz="16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</a:t>
            </a:r>
            <a:r>
              <a:rPr lang="d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de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-&gt;  Spell</a:t>
            </a:r>
            <a:endParaRPr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132" name="Google Shape;132;p20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133" name="Google Shape;133;p20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134" name="Google Shape;134;p20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135" name="Google Shape;135;p20"/>
          <p:cNvPicPr preferRelativeResize="0"/>
          <p:nvPr/>
        </p:nvPicPr>
        <p:blipFill rotWithShape="1">
          <a:blip r:embed="rId4">
            <a:alphaModFix amt="50000"/>
          </a:blip>
          <a:srcRect b="6046" l="17745" r="8898" t="12798"/>
          <a:stretch/>
        </p:blipFill>
        <p:spPr>
          <a:xfrm>
            <a:off x="7763180" y="3612500"/>
            <a:ext cx="1380821" cy="153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1"/>
          <p:cNvPicPr preferRelativeResize="0"/>
          <p:nvPr/>
        </p:nvPicPr>
        <p:blipFill rotWithShape="1">
          <a:blip r:embed="rId3">
            <a:alphaModFix amt="60000"/>
          </a:blip>
          <a:srcRect b="0" l="0" r="25456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1"/>
          <p:cNvSpPr txBox="1"/>
          <p:nvPr/>
        </p:nvSpPr>
        <p:spPr>
          <a:xfrm>
            <a:off x="337650" y="260500"/>
            <a:ext cx="24360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The Dataset</a:t>
            </a:r>
            <a:endParaRPr b="1" sz="2400"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42" name="Google Shape;142;p21"/>
          <p:cNvSpPr txBox="1"/>
          <p:nvPr/>
        </p:nvSpPr>
        <p:spPr>
          <a:xfrm>
            <a:off x="748525" y="915450"/>
            <a:ext cx="1792800" cy="14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Key </a:t>
            </a:r>
            <a:endParaRPr sz="16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</a:t>
            </a:r>
            <a:r>
              <a:rPr lang="d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de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-&gt;  Spell</a:t>
            </a:r>
            <a:endParaRPr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pSp>
        <p:nvGrpSpPr>
          <p:cNvPr id="143" name="Google Shape;143;p21"/>
          <p:cNvGrpSpPr/>
          <p:nvPr/>
        </p:nvGrpSpPr>
        <p:grpSpPr>
          <a:xfrm>
            <a:off x="6819600" y="161775"/>
            <a:ext cx="2228400" cy="619200"/>
            <a:chOff x="6819600" y="85575"/>
            <a:chExt cx="2228400" cy="619200"/>
          </a:xfrm>
        </p:grpSpPr>
        <p:sp>
          <p:nvSpPr>
            <p:cNvPr id="144" name="Google Shape;144;p21"/>
            <p:cNvSpPr txBox="1"/>
            <p:nvPr/>
          </p:nvSpPr>
          <p:spPr>
            <a:xfrm>
              <a:off x="6819600" y="85575"/>
              <a:ext cx="2228400" cy="61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1000">
                  <a:solidFill>
                    <a:srgbClr val="666666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The Spells of the Wizarding World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rtl="0" algn="ctr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de" sz="900">
                  <a:solidFill>
                    <a:srgbClr val="999999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Valerie Lemuth &amp; Johanna Sacher</a:t>
              </a:r>
              <a:endParaRPr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cxnSp>
          <p:nvCxnSpPr>
            <p:cNvPr id="145" name="Google Shape;145;p21"/>
            <p:cNvCxnSpPr/>
            <p:nvPr/>
          </p:nvCxnSpPr>
          <p:spPr>
            <a:xfrm>
              <a:off x="7844550" y="339775"/>
              <a:ext cx="178500" cy="0"/>
            </a:xfrm>
            <a:prstGeom prst="straightConnector1">
              <a:avLst/>
            </a:prstGeom>
            <a:noFill/>
            <a:ln cap="flat" cmpd="sng" w="9525">
              <a:solidFill>
                <a:srgbClr val="99999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46" name="Google Shape;146;p21"/>
          <p:cNvSpPr txBox="1"/>
          <p:nvPr/>
        </p:nvSpPr>
        <p:spPr>
          <a:xfrm>
            <a:off x="3473375" y="1325700"/>
            <a:ext cx="3908700" cy="18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Values</a:t>
            </a:r>
            <a:endParaRPr sz="16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-&gt;  Number of occurrences per book</a:t>
            </a:r>
            <a:endParaRPr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-&gt;  Effect </a:t>
            </a:r>
            <a:endParaRPr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-&gt;  Type </a:t>
            </a:r>
            <a:endParaRPr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-&gt;  Category</a:t>
            </a:r>
            <a:endParaRPr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-&gt;  Danger</a:t>
            </a:r>
            <a:endParaRPr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-&gt;  Link for further information</a:t>
            </a:r>
            <a:endParaRPr>
              <a:solidFill>
                <a:srgbClr val="666666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1"/>
          <p:cNvPicPr preferRelativeResize="0"/>
          <p:nvPr/>
        </p:nvPicPr>
        <p:blipFill rotWithShape="1">
          <a:blip r:embed="rId4">
            <a:alphaModFix amt="50000"/>
          </a:blip>
          <a:srcRect b="6046" l="17745" r="8898" t="12798"/>
          <a:stretch/>
        </p:blipFill>
        <p:spPr>
          <a:xfrm>
            <a:off x="7763180" y="3612500"/>
            <a:ext cx="1380821" cy="153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